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94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12AA-233D-7947-9D12-A02619C4C6C0}" type="datetimeFigureOut">
              <a:rPr lang="it-IT" smtClean="0"/>
              <a:t>09/03/20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A9252A3-8AC1-7D4A-8589-FDBEAB85E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70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12AA-233D-7947-9D12-A02619C4C6C0}" type="datetimeFigureOut">
              <a:rPr lang="it-IT" smtClean="0"/>
              <a:t>09/03/20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9252A3-8AC1-7D4A-8589-FDBEAB85E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54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12AA-233D-7947-9D12-A02619C4C6C0}" type="datetimeFigureOut">
              <a:rPr lang="it-IT" smtClean="0"/>
              <a:t>09/03/20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9252A3-8AC1-7D4A-8589-FDBEAB85EB8B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7665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12AA-233D-7947-9D12-A02619C4C6C0}" type="datetimeFigureOut">
              <a:rPr lang="it-IT" smtClean="0"/>
              <a:t>09/03/20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9252A3-8AC1-7D4A-8589-FDBEAB85E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353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12AA-233D-7947-9D12-A02619C4C6C0}" type="datetimeFigureOut">
              <a:rPr lang="it-IT" smtClean="0"/>
              <a:t>09/03/20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9252A3-8AC1-7D4A-8589-FDBEAB85EB8B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9674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12AA-233D-7947-9D12-A02619C4C6C0}" type="datetimeFigureOut">
              <a:rPr lang="it-IT" smtClean="0"/>
              <a:t>09/03/20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9252A3-8AC1-7D4A-8589-FDBEAB85E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536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12AA-233D-7947-9D12-A02619C4C6C0}" type="datetimeFigureOut">
              <a:rPr lang="it-IT" smtClean="0"/>
              <a:t>09/03/20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52A3-8AC1-7D4A-8589-FDBEAB85E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595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12AA-233D-7947-9D12-A02619C4C6C0}" type="datetimeFigureOut">
              <a:rPr lang="it-IT" smtClean="0"/>
              <a:t>09/03/20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52A3-8AC1-7D4A-8589-FDBEAB85E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17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12AA-233D-7947-9D12-A02619C4C6C0}" type="datetimeFigureOut">
              <a:rPr lang="it-IT" smtClean="0"/>
              <a:t>09/03/20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52A3-8AC1-7D4A-8589-FDBEAB85E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11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12AA-233D-7947-9D12-A02619C4C6C0}" type="datetimeFigureOut">
              <a:rPr lang="it-IT" smtClean="0"/>
              <a:t>09/03/20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9252A3-8AC1-7D4A-8589-FDBEAB85E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617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12AA-233D-7947-9D12-A02619C4C6C0}" type="datetimeFigureOut">
              <a:rPr lang="it-IT" smtClean="0"/>
              <a:t>09/03/20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9252A3-8AC1-7D4A-8589-FDBEAB85E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22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12AA-233D-7947-9D12-A02619C4C6C0}" type="datetimeFigureOut">
              <a:rPr lang="it-IT" smtClean="0"/>
              <a:t>09/03/20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9252A3-8AC1-7D4A-8589-FDBEAB85E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82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12AA-233D-7947-9D12-A02619C4C6C0}" type="datetimeFigureOut">
              <a:rPr lang="it-IT" smtClean="0"/>
              <a:t>09/03/20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52A3-8AC1-7D4A-8589-FDBEAB85E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75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12AA-233D-7947-9D12-A02619C4C6C0}" type="datetimeFigureOut">
              <a:rPr lang="it-IT" smtClean="0"/>
              <a:t>09/03/20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52A3-8AC1-7D4A-8589-FDBEAB85E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346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12AA-233D-7947-9D12-A02619C4C6C0}" type="datetimeFigureOut">
              <a:rPr lang="it-IT" smtClean="0"/>
              <a:t>09/03/20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52A3-8AC1-7D4A-8589-FDBEAB85E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824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912AA-233D-7947-9D12-A02619C4C6C0}" type="datetimeFigureOut">
              <a:rPr lang="it-IT" smtClean="0"/>
              <a:t>09/03/20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9252A3-8AC1-7D4A-8589-FDBEAB85E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3219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912AA-233D-7947-9D12-A02619C4C6C0}" type="datetimeFigureOut">
              <a:rPr lang="it-IT" smtClean="0"/>
              <a:t>09/03/20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A9252A3-8AC1-7D4A-8589-FDBEAB85E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59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97798A-84E3-6343-A886-51B4B8ACE6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LE PIANTE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C51534C-4777-1742-858A-2C0AAE20D2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Pag</a:t>
            </a:r>
            <a:r>
              <a:rPr lang="it-IT" dirty="0"/>
              <a:t> C64 – C65</a:t>
            </a:r>
          </a:p>
          <a:p>
            <a:endParaRPr lang="it-IT" dirty="0"/>
          </a:p>
          <a:p>
            <a:r>
              <a:rPr lang="it-IT" dirty="0"/>
              <a:t>Prof.ssa </a:t>
            </a:r>
            <a:r>
              <a:rPr lang="it-IT" dirty="0" err="1"/>
              <a:t>Garbin</a:t>
            </a:r>
            <a:r>
              <a:rPr lang="it-IT" dirty="0"/>
              <a:t> classi 1B/1C sec. Marcignago</a:t>
            </a:r>
          </a:p>
        </p:txBody>
      </p:sp>
    </p:spTree>
    <p:extLst>
      <p:ext uri="{BB962C8B-B14F-4D97-AF65-F5344CB8AC3E}">
        <p14:creationId xmlns:p14="http://schemas.microsoft.com/office/powerpoint/2010/main" val="760152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D2C765DA-F64C-A84C-8C16-94DC390FC984}"/>
              </a:ext>
            </a:extLst>
          </p:cNvPr>
          <p:cNvSpPr txBox="1"/>
          <p:nvPr/>
        </p:nvSpPr>
        <p:spPr>
          <a:xfrm>
            <a:off x="1741714" y="293914"/>
            <a:ext cx="975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 piante sono organismi eucarioti, pluricellulari, autotrofi.</a:t>
            </a:r>
          </a:p>
          <a:p>
            <a:endParaRPr lang="it-IT" dirty="0"/>
          </a:p>
          <a:p>
            <a:r>
              <a:rPr lang="it-IT" dirty="0"/>
              <a:t>Tutte svolgono la </a:t>
            </a:r>
            <a:r>
              <a:rPr lang="it-IT" b="1" dirty="0"/>
              <a:t>FOTOSINTESI CLOROFILLIANA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/>
              <a:t>In base alla loro struttura si dividono in: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C8379EF-94C1-0E4E-8F67-788116F2D0F4}"/>
              </a:ext>
            </a:extLst>
          </p:cNvPr>
          <p:cNvSpPr txBox="1"/>
          <p:nvPr/>
        </p:nvSpPr>
        <p:spPr>
          <a:xfrm>
            <a:off x="1295400" y="2209799"/>
            <a:ext cx="1051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it-IT" b="1" dirty="0"/>
              <a:t>TALLOFITE</a:t>
            </a:r>
            <a:r>
              <a:rPr lang="it-IT" dirty="0"/>
              <a:t>, sono le più semplici senza organi differenziati. Tutte le cellule che le formano sono identiche.</a:t>
            </a:r>
          </a:p>
          <a:p>
            <a:pPr marL="342900" indent="-342900">
              <a:buAutoNum type="arabicParenR"/>
            </a:pPr>
            <a:endParaRPr lang="it-IT" dirty="0"/>
          </a:p>
          <a:p>
            <a:r>
              <a:rPr lang="it-IT" dirty="0"/>
              <a:t>Comprendono: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b="1" dirty="0"/>
              <a:t>Alghe pluricellulari</a:t>
            </a:r>
          </a:p>
          <a:p>
            <a:pPr marL="285750" indent="-285750">
              <a:buFontTx/>
              <a:buChar char="-"/>
            </a:pPr>
            <a:r>
              <a:rPr lang="it-IT" b="1" dirty="0"/>
              <a:t>Briofite (muschi)</a:t>
            </a:r>
            <a:r>
              <a:rPr lang="it-IT" dirty="0"/>
              <a:t>, sono le piante più antiche che vivono sulla terraferma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E73BC03-6B12-2A4B-B7C4-5E457D1AD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141" y="4450434"/>
            <a:ext cx="2938511" cy="1645566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731DA43-251C-424F-BBE6-934226AE7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9286" y="4298034"/>
            <a:ext cx="2204357" cy="2127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19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E884B02-FCBC-A043-9B8C-03C77EBC7793}"/>
              </a:ext>
            </a:extLst>
          </p:cNvPr>
          <p:cNvSpPr txBox="1"/>
          <p:nvPr/>
        </p:nvSpPr>
        <p:spPr>
          <a:xfrm>
            <a:off x="1567543" y="289679"/>
            <a:ext cx="10515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2) CORMOFITE </a:t>
            </a:r>
            <a:r>
              <a:rPr lang="it-IT" dirty="0"/>
              <a:t>hanno organi differenziati (radici, fusto, foglie)</a:t>
            </a:r>
          </a:p>
          <a:p>
            <a:endParaRPr lang="it-IT" dirty="0"/>
          </a:p>
          <a:p>
            <a:r>
              <a:rPr lang="it-IT" dirty="0"/>
              <a:t>Sono tutte piante terrestri</a:t>
            </a:r>
          </a:p>
          <a:p>
            <a:endParaRPr lang="it-IT" dirty="0"/>
          </a:p>
          <a:p>
            <a:r>
              <a:rPr lang="it-IT" dirty="0"/>
              <a:t>Comprendono </a:t>
            </a:r>
            <a:r>
              <a:rPr lang="it-IT" b="1" dirty="0"/>
              <a:t>pteridofite</a:t>
            </a:r>
            <a:r>
              <a:rPr lang="it-IT" dirty="0"/>
              <a:t> (felci), </a:t>
            </a:r>
            <a:r>
              <a:rPr lang="it-IT" b="1" dirty="0"/>
              <a:t>gimnosperme</a:t>
            </a:r>
            <a:r>
              <a:rPr lang="it-IT" dirty="0"/>
              <a:t> (piante a seme nudo), </a:t>
            </a:r>
            <a:r>
              <a:rPr lang="it-IT" b="1" dirty="0"/>
              <a:t>angiosperme</a:t>
            </a:r>
            <a:r>
              <a:rPr lang="it-IT" dirty="0"/>
              <a:t> (piante con fiori e frutti)</a:t>
            </a:r>
          </a:p>
          <a:p>
            <a:endParaRPr lang="it-IT" dirty="0"/>
          </a:p>
          <a:p>
            <a:r>
              <a:rPr lang="it-IT" dirty="0"/>
              <a:t>Adattamenti per la vita terrestre:</a:t>
            </a:r>
          </a:p>
          <a:p>
            <a:pPr marL="285750" indent="-285750">
              <a:buFontTx/>
              <a:buChar char="-"/>
            </a:pPr>
            <a:r>
              <a:rPr lang="it-IT" dirty="0"/>
              <a:t>Tessuti di sostegno contro la gravità</a:t>
            </a:r>
          </a:p>
          <a:p>
            <a:pPr marL="285750" indent="-285750">
              <a:buFontTx/>
              <a:buChar char="-"/>
            </a:pPr>
            <a:r>
              <a:rPr lang="it-IT" dirty="0"/>
              <a:t>Tessuti di rivestimento per non seccarsi</a:t>
            </a:r>
          </a:p>
          <a:p>
            <a:pPr marL="285750" indent="-285750">
              <a:buFontTx/>
              <a:buChar char="-"/>
            </a:pPr>
            <a:r>
              <a:rPr lang="it-IT" dirty="0"/>
              <a:t>Tessuti conduttori (vasi) per trasportare le sostanze (linfa)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B81B8B9-02DD-5F47-B68E-BE37F12F98FE}"/>
              </a:ext>
            </a:extLst>
          </p:cNvPr>
          <p:cNvSpPr txBox="1"/>
          <p:nvPr/>
        </p:nvSpPr>
        <p:spPr>
          <a:xfrm>
            <a:off x="9241970" y="2569028"/>
            <a:ext cx="2841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Poiché hanno i vasi si chiamano </a:t>
            </a:r>
            <a:r>
              <a:rPr lang="it-IT" b="1" dirty="0"/>
              <a:t>PIANTE VASCOLARI </a:t>
            </a:r>
            <a:r>
              <a:rPr lang="it-IT" dirty="0"/>
              <a:t>o </a:t>
            </a:r>
            <a:r>
              <a:rPr lang="it-IT" b="1" dirty="0"/>
              <a:t>TRACHEOFITE</a:t>
            </a:r>
          </a:p>
        </p:txBody>
      </p:sp>
      <p:sp>
        <p:nvSpPr>
          <p:cNvPr id="6" name="Freccia destra 5">
            <a:extLst>
              <a:ext uri="{FF2B5EF4-FFF2-40B4-BE49-F238E27FC236}">
                <a16:creationId xmlns:a16="http://schemas.microsoft.com/office/drawing/2014/main" id="{14C8F92B-8D6C-2349-95F9-54EE9CC0D277}"/>
              </a:ext>
            </a:extLst>
          </p:cNvPr>
          <p:cNvSpPr/>
          <p:nvPr/>
        </p:nvSpPr>
        <p:spPr>
          <a:xfrm>
            <a:off x="8447314" y="3113314"/>
            <a:ext cx="685800" cy="3156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2A235C6-DF01-5941-ACF0-BBE8361B8227}"/>
              </a:ext>
            </a:extLst>
          </p:cNvPr>
          <p:cNvSpPr txBox="1"/>
          <p:nvPr/>
        </p:nvSpPr>
        <p:spPr>
          <a:xfrm>
            <a:off x="3363684" y="4364780"/>
            <a:ext cx="2841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/>
              <a:t>LINFA GREZZA</a:t>
            </a:r>
          </a:p>
          <a:p>
            <a:pPr algn="just"/>
            <a:r>
              <a:rPr lang="it-IT" dirty="0"/>
              <a:t>Acqua e Sali minerali</a:t>
            </a:r>
          </a:p>
          <a:p>
            <a:pPr algn="just"/>
            <a:r>
              <a:rPr lang="it-IT" dirty="0"/>
              <a:t>Va dalle radici alle foglie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089D713-9196-2444-9A8D-A093D594FDCB}"/>
              </a:ext>
            </a:extLst>
          </p:cNvPr>
          <p:cNvSpPr txBox="1"/>
          <p:nvPr/>
        </p:nvSpPr>
        <p:spPr>
          <a:xfrm>
            <a:off x="6716484" y="4364780"/>
            <a:ext cx="31568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/>
              <a:t>LINFA ELABORATA</a:t>
            </a:r>
          </a:p>
          <a:p>
            <a:pPr algn="just"/>
            <a:r>
              <a:rPr lang="it-IT" dirty="0"/>
              <a:t>Sostanze nutritive prodotte dalla fotosintesi (glucosio)</a:t>
            </a:r>
          </a:p>
          <a:p>
            <a:pPr algn="just"/>
            <a:r>
              <a:rPr lang="it-IT" dirty="0"/>
              <a:t>Va dalle foglie a tutte le altre parti della pianta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437469CF-EF9A-4046-AFD2-19959DE0CB34}"/>
              </a:ext>
            </a:extLst>
          </p:cNvPr>
          <p:cNvCxnSpPr>
            <a:stCxn id="4" idx="2"/>
            <a:endCxn id="7" idx="0"/>
          </p:cNvCxnSpPr>
          <p:nvPr/>
        </p:nvCxnSpPr>
        <p:spPr>
          <a:xfrm flipH="1">
            <a:off x="4784271" y="3429000"/>
            <a:ext cx="2041072" cy="935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755CADF2-CD69-934D-9774-7481DE1D4275}"/>
              </a:ext>
            </a:extLst>
          </p:cNvPr>
          <p:cNvCxnSpPr>
            <a:stCxn id="4" idx="2"/>
            <a:endCxn id="8" idx="0"/>
          </p:cNvCxnSpPr>
          <p:nvPr/>
        </p:nvCxnSpPr>
        <p:spPr>
          <a:xfrm>
            <a:off x="6825343" y="3429000"/>
            <a:ext cx="1469571" cy="935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71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C93B8E9B-1AC6-8F48-A590-E99349E1B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972" y="602577"/>
            <a:ext cx="4201885" cy="539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802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97798A-84E3-6343-A886-51B4B8ACE6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LE PIANTE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C51534C-4777-1742-858A-2C0AAE20D2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/>
              <a:t>Pag</a:t>
            </a:r>
            <a:r>
              <a:rPr lang="it-IT" dirty="0"/>
              <a:t> C66 – C67</a:t>
            </a:r>
          </a:p>
        </p:txBody>
      </p:sp>
    </p:spTree>
    <p:extLst>
      <p:ext uri="{BB962C8B-B14F-4D97-AF65-F5344CB8AC3E}">
        <p14:creationId xmlns:p14="http://schemas.microsoft.com/office/powerpoint/2010/main" val="80529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26554B94-FA87-2040-81C6-FE0CC249EECD}"/>
              </a:ext>
            </a:extLst>
          </p:cNvPr>
          <p:cNvSpPr txBox="1"/>
          <p:nvPr/>
        </p:nvSpPr>
        <p:spPr>
          <a:xfrm>
            <a:off x="1556658" y="1410908"/>
            <a:ext cx="10515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LA RADICE (apparato radicale)</a:t>
            </a:r>
          </a:p>
          <a:p>
            <a:endParaRPr lang="it-IT" b="1" dirty="0"/>
          </a:p>
          <a:p>
            <a:r>
              <a:rPr lang="it-IT" dirty="0"/>
              <a:t>Funzioni:</a:t>
            </a:r>
          </a:p>
          <a:p>
            <a:pPr marL="342900" indent="-342900">
              <a:buFont typeface="+mj-lt"/>
              <a:buAutoNum type="arabicPeriod"/>
            </a:pPr>
            <a:endParaRPr lang="it-IT" dirty="0"/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Assorbire acqua e sali minerali. Le ramificazioni della radice aumentano la superficie di assorbimento</a:t>
            </a:r>
          </a:p>
          <a:p>
            <a:pPr marL="342900" indent="-342900">
              <a:buFont typeface="+mj-lt"/>
              <a:buAutoNum type="arabicPeriod"/>
            </a:pPr>
            <a:endParaRPr lang="it-IT" dirty="0"/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Fissare la pianta al terreno (generalmente si sviluppa sottoterra)</a:t>
            </a:r>
          </a:p>
          <a:p>
            <a:pPr marL="342900" indent="-342900">
              <a:buFont typeface="+mj-lt"/>
              <a:buAutoNum type="arabicPeriod"/>
            </a:pPr>
            <a:endParaRPr lang="it-IT" dirty="0"/>
          </a:p>
          <a:p>
            <a:pPr marL="342900" indent="-342900">
              <a:buFont typeface="+mj-lt"/>
              <a:buAutoNum type="arabicPeriod"/>
            </a:pPr>
            <a:endParaRPr lang="it-IT" dirty="0"/>
          </a:p>
          <a:p>
            <a:pPr marL="342900" indent="-342900">
              <a:buFont typeface="+mj-lt"/>
              <a:buAutoNum type="arabicPeriod"/>
            </a:pPr>
            <a:r>
              <a:rPr lang="it-IT" dirty="0"/>
              <a:t>Organo di riserva per alcune sostanze</a:t>
            </a:r>
          </a:p>
        </p:txBody>
      </p:sp>
    </p:spTree>
    <p:extLst>
      <p:ext uri="{BB962C8B-B14F-4D97-AF65-F5344CB8AC3E}">
        <p14:creationId xmlns:p14="http://schemas.microsoft.com/office/powerpoint/2010/main" val="3685054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18B42E0-8CFE-BA41-B04F-E1385892A9C4}"/>
              </a:ext>
            </a:extLst>
          </p:cNvPr>
          <p:cNvSpPr txBox="1"/>
          <p:nvPr/>
        </p:nvSpPr>
        <p:spPr>
          <a:xfrm>
            <a:off x="1545773" y="768652"/>
            <a:ext cx="1051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TIPI DI RADICE</a:t>
            </a:r>
          </a:p>
          <a:p>
            <a:endParaRPr lang="it-IT" b="1" dirty="0"/>
          </a:p>
          <a:p>
            <a:pPr marL="285750" indent="-285750">
              <a:buFontTx/>
              <a:buChar char="-"/>
            </a:pPr>
            <a:r>
              <a:rPr lang="it-IT" u="sng" dirty="0"/>
              <a:t>FASCICOLATE</a:t>
            </a:r>
            <a:r>
              <a:rPr lang="it-IT" dirty="0"/>
              <a:t>: hanno tutte la stessa lunghezza. Es: aglio</a:t>
            </a:r>
          </a:p>
          <a:p>
            <a:pPr marL="285750" indent="-285750">
              <a:buFontTx/>
              <a:buChar char="-"/>
            </a:pPr>
            <a:r>
              <a:rPr lang="it-IT" u="sng" dirty="0"/>
              <a:t>A FITTONE</a:t>
            </a:r>
            <a:r>
              <a:rPr lang="it-IT" dirty="0"/>
              <a:t>: una grossa radice da cui partono radici laterali più sottili. Es: carota (organo di riserva)</a:t>
            </a:r>
          </a:p>
          <a:p>
            <a:pPr marL="285750" indent="-285750">
              <a:buFontTx/>
              <a:buChar char="-"/>
            </a:pPr>
            <a:r>
              <a:rPr lang="it-IT" u="sng" dirty="0"/>
              <a:t>AVVENTIZIE</a:t>
            </a:r>
            <a:r>
              <a:rPr lang="it-IT" dirty="0"/>
              <a:t>: fuoriescono dal terreno, servono per il sostegno. Es: edera</a:t>
            </a:r>
          </a:p>
          <a:p>
            <a:pPr marL="285750" indent="-285750">
              <a:buFontTx/>
              <a:buChar char="-"/>
            </a:pPr>
            <a:r>
              <a:rPr lang="it-IT" u="sng" dirty="0"/>
              <a:t>A TUBERO</a:t>
            </a:r>
            <a:r>
              <a:rPr lang="it-IT" dirty="0"/>
              <a:t>: grandi per contenere sostanze di riserva. Es: dalia</a:t>
            </a:r>
          </a:p>
        </p:txBody>
      </p:sp>
      <p:pic>
        <p:nvPicPr>
          <p:cNvPr id="5" name="Immagine 4" descr="radici2.jpg">
            <a:extLst>
              <a:ext uri="{FF2B5EF4-FFF2-40B4-BE49-F238E27FC236}">
                <a16:creationId xmlns:a16="http://schemas.microsoft.com/office/drawing/2014/main" id="{1FA36D47-4720-924A-808D-865E3CB200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456" y="3002834"/>
            <a:ext cx="6599738" cy="385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364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4884C59-F33B-9841-BB24-F6165EFC3687}"/>
              </a:ext>
            </a:extLst>
          </p:cNvPr>
          <p:cNvSpPr txBox="1"/>
          <p:nvPr/>
        </p:nvSpPr>
        <p:spPr>
          <a:xfrm>
            <a:off x="1545773" y="768652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STRUTTURA DELLA RADICE</a:t>
            </a:r>
          </a:p>
        </p:txBody>
      </p:sp>
      <p:pic>
        <p:nvPicPr>
          <p:cNvPr id="5" name="Immagine 4" descr="radice01.gif">
            <a:extLst>
              <a:ext uri="{FF2B5EF4-FFF2-40B4-BE49-F238E27FC236}">
                <a16:creationId xmlns:a16="http://schemas.microsoft.com/office/drawing/2014/main" id="{5A23D5DD-5E4A-414C-9560-A19F053CA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113" y="953318"/>
            <a:ext cx="7620000" cy="567690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6AAE4379-AE3D-BD42-9D92-962C5D579992}"/>
              </a:ext>
            </a:extLst>
          </p:cNvPr>
          <p:cNvSpPr txBox="1"/>
          <p:nvPr/>
        </p:nvSpPr>
        <p:spPr>
          <a:xfrm>
            <a:off x="8784773" y="1835452"/>
            <a:ext cx="320039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b="1" dirty="0"/>
              <a:t>PELI RADICALI</a:t>
            </a:r>
            <a:r>
              <a:rPr lang="it-IT" dirty="0"/>
              <a:t>: aumentano la superficie di contatto con il terreno e quindi l’assorbimento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EA82D17-35EB-3F47-A2E6-2E07D642742D}"/>
              </a:ext>
            </a:extLst>
          </p:cNvPr>
          <p:cNvSpPr txBox="1"/>
          <p:nvPr/>
        </p:nvSpPr>
        <p:spPr>
          <a:xfrm>
            <a:off x="8605158" y="4088795"/>
            <a:ext cx="3559627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b="1" dirty="0"/>
              <a:t>APICE RADICALE</a:t>
            </a:r>
            <a:r>
              <a:rPr lang="it-IT" dirty="0"/>
              <a:t>: formato da cellule che dividendosi permettono alla radice di allungarsi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F612759-ACE1-4349-B83A-659869694911}"/>
              </a:ext>
            </a:extLst>
          </p:cNvPr>
          <p:cNvSpPr txBox="1"/>
          <p:nvPr/>
        </p:nvSpPr>
        <p:spPr>
          <a:xfrm>
            <a:off x="375854" y="5152890"/>
            <a:ext cx="3472541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b="1" dirty="0"/>
              <a:t>CUFFIA</a:t>
            </a:r>
            <a:r>
              <a:rPr lang="it-IT" dirty="0"/>
              <a:t>: rivestimento formato da cellule morte che protegge l’apice mentre, crescendo, si fa strada nel terreno </a:t>
            </a:r>
          </a:p>
        </p:txBody>
      </p:sp>
    </p:spTree>
    <p:extLst>
      <p:ext uri="{BB962C8B-B14F-4D97-AF65-F5344CB8AC3E}">
        <p14:creationId xmlns:p14="http://schemas.microsoft.com/office/powerpoint/2010/main" val="3640295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AA61FE-1101-2841-9FC7-C185D3BD661F}"/>
              </a:ext>
            </a:extLst>
          </p:cNvPr>
          <p:cNvSpPr txBox="1"/>
          <p:nvPr/>
        </p:nvSpPr>
        <p:spPr>
          <a:xfrm>
            <a:off x="1436916" y="1541538"/>
            <a:ext cx="1051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Tagliando trasversalmente una radice si possono osservare 3 parti:</a:t>
            </a:r>
          </a:p>
          <a:p>
            <a:endParaRPr lang="it-IT" dirty="0"/>
          </a:p>
          <a:p>
            <a:pPr marL="342900" indent="-342900">
              <a:buAutoNum type="arabicParenR"/>
            </a:pPr>
            <a:r>
              <a:rPr lang="it-IT" b="1" dirty="0"/>
              <a:t>EPIDERMIDE</a:t>
            </a:r>
            <a:r>
              <a:rPr lang="it-IT" dirty="0"/>
              <a:t>, esterna, protegge la radice e facilita l’assorbimento di acqua e Sali minerali</a:t>
            </a:r>
          </a:p>
          <a:p>
            <a:pPr marL="342900" indent="-342900">
              <a:buAutoNum type="arabicParenR"/>
            </a:pPr>
            <a:endParaRPr lang="it-IT" dirty="0"/>
          </a:p>
          <a:p>
            <a:pPr marL="342900" indent="-342900">
              <a:buAutoNum type="arabicParenR"/>
            </a:pPr>
            <a:r>
              <a:rPr lang="it-IT" b="1" dirty="0"/>
              <a:t>CORTECCIA</a:t>
            </a:r>
            <a:r>
              <a:rPr lang="it-IT" dirty="0"/>
              <a:t>, in mezzo, dà sostegno alla radice, le sue cellule prive di clorofilla funzionano da riserva di diverse sostanze</a:t>
            </a:r>
          </a:p>
          <a:p>
            <a:pPr marL="342900" indent="-342900">
              <a:buAutoNum type="arabicParenR"/>
            </a:pPr>
            <a:endParaRPr lang="it-IT" dirty="0"/>
          </a:p>
          <a:p>
            <a:pPr marL="342900" indent="-342900">
              <a:buAutoNum type="arabicParenR"/>
            </a:pPr>
            <a:r>
              <a:rPr lang="it-IT" b="1" dirty="0"/>
              <a:t>CILINDRO CENTRALE</a:t>
            </a:r>
            <a:r>
              <a:rPr lang="it-IT" dirty="0"/>
              <a:t>, al centro, contiene i vasi che trasportano la linfa grezze e la linfa elaborata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E446283-D09E-FA41-B0C2-D1153E65E729}"/>
              </a:ext>
            </a:extLst>
          </p:cNvPr>
          <p:cNvSpPr txBox="1"/>
          <p:nvPr/>
        </p:nvSpPr>
        <p:spPr>
          <a:xfrm>
            <a:off x="1240973" y="5316462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Leggere, non studiare, la scheda azzurra »Strane radici»</a:t>
            </a:r>
          </a:p>
        </p:txBody>
      </p:sp>
    </p:spTree>
    <p:extLst>
      <p:ext uri="{BB962C8B-B14F-4D97-AF65-F5344CB8AC3E}">
        <p14:creationId xmlns:p14="http://schemas.microsoft.com/office/powerpoint/2010/main" val="310197029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{6355A81F-BC0F-AB49-85C0-64A2D84E420B}tf10001069</Template>
  <TotalTime>343</TotalTime>
  <Words>421</Words>
  <Application>Microsoft Macintosh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Filo</vt:lpstr>
      <vt:lpstr>LE PIANTE</vt:lpstr>
      <vt:lpstr>Presentazione standard di PowerPoint</vt:lpstr>
      <vt:lpstr>Presentazione standard di PowerPoint</vt:lpstr>
      <vt:lpstr>Presentazione standard di PowerPoint</vt:lpstr>
      <vt:lpstr>LE PIANTE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PIANTE</dc:title>
  <dc:creator>Giulia Garbin</dc:creator>
  <cp:lastModifiedBy>Giulia Garbin</cp:lastModifiedBy>
  <cp:revision>14</cp:revision>
  <dcterms:created xsi:type="dcterms:W3CDTF">2020-03-05T21:22:52Z</dcterms:created>
  <dcterms:modified xsi:type="dcterms:W3CDTF">2020-03-09T14:11:17Z</dcterms:modified>
</cp:coreProperties>
</file>