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5994"/>
  </p:normalViewPr>
  <p:slideViewPr>
    <p:cSldViewPr snapToGrid="0" snapToObjects="1">
      <p:cViewPr varScale="1">
        <p:scale>
          <a:sx n="115" d="100"/>
          <a:sy n="115" d="100"/>
        </p:scale>
        <p:origin x="23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095936EF-7984-DF4F-A112-4C5850C965CF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C8569B4-DDD7-9E43-AA61-CC4A8ACA99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6269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936EF-7984-DF4F-A112-4C5850C965CF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69B4-DDD7-9E43-AA61-CC4A8ACA99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436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936EF-7984-DF4F-A112-4C5850C965CF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69B4-DDD7-9E43-AA61-CC4A8ACA99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727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936EF-7984-DF4F-A112-4C5850C965CF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69B4-DDD7-9E43-AA61-CC4A8ACA99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03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95936EF-7984-DF4F-A112-4C5850C965CF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2C8569B4-DDD7-9E43-AA61-CC4A8ACA99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6268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936EF-7984-DF4F-A112-4C5850C965CF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69B4-DDD7-9E43-AA61-CC4A8ACA99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0251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936EF-7984-DF4F-A112-4C5850C965CF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69B4-DDD7-9E43-AA61-CC4A8ACA99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29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936EF-7984-DF4F-A112-4C5850C965CF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69B4-DDD7-9E43-AA61-CC4A8ACA99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6637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936EF-7984-DF4F-A112-4C5850C965CF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569B4-DDD7-9E43-AA61-CC4A8ACA99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834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936EF-7984-DF4F-A112-4C5850C965CF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it-I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8569B4-DDD7-9E43-AA61-CC4A8ACA9950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33636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95936EF-7984-DF4F-A112-4C5850C965CF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8569B4-DDD7-9E43-AA61-CC4A8ACA9950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74967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95936EF-7984-DF4F-A112-4C5850C965CF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C8569B4-DDD7-9E43-AA61-CC4A8ACA99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443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hyperlink" Target="https://www.math.it/formulario/primi.ht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4.gif"/><Relationship Id="rId4" Type="http://schemas.openxmlformats.org/officeDocument/2006/relationships/hyperlink" Target="https://www.youtube.com/watch?v=x_iNsUsqdgI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hyperlink" Target="http://www.webtocom.com/demo/divisori/index.ph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C0CFF7-F8D4-514D-AAF0-62BDC5CA6763}"/>
              </a:ext>
            </a:extLst>
          </p:cNvPr>
          <p:cNvSpPr txBox="1"/>
          <p:nvPr/>
        </p:nvSpPr>
        <p:spPr>
          <a:xfrm>
            <a:off x="2846615" y="2905780"/>
            <a:ext cx="6847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LA DIVISIBILITA’ – CAPITOLO 6</a:t>
            </a:r>
          </a:p>
          <a:p>
            <a:r>
              <a:rPr lang="it-IT" sz="2800" dirty="0"/>
              <a:t>Prima parte</a:t>
            </a:r>
          </a:p>
        </p:txBody>
      </p:sp>
      <p:pic>
        <p:nvPicPr>
          <p:cNvPr id="2" name="Slide 1" descr="Slide 1">
            <a:hlinkClick r:id="" action="ppaction://media"/>
            <a:extLst>
              <a:ext uri="{FF2B5EF4-FFF2-40B4-BE49-F238E27FC236}">
                <a16:creationId xmlns:a16="http://schemas.microsoft.com/office/drawing/2014/main" id="{0C49F9DD-6D32-284C-8AB8-BD8AF81AE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7541" y="3859887"/>
            <a:ext cx="812800" cy="8128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9CC7ED-F150-364C-BDA9-0836BBB890AF}"/>
              </a:ext>
            </a:extLst>
          </p:cNvPr>
          <p:cNvSpPr txBox="1"/>
          <p:nvPr/>
        </p:nvSpPr>
        <p:spPr>
          <a:xfrm>
            <a:off x="1496187" y="5067883"/>
            <a:ext cx="5183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Prof.ssa </a:t>
            </a:r>
            <a:r>
              <a:rPr lang="it-IT" dirty="0" err="1"/>
              <a:t>Garbin</a:t>
            </a:r>
            <a:r>
              <a:rPr lang="it-IT" dirty="0"/>
              <a:t> classi 1B/1C sec. Marcignago</a:t>
            </a:r>
          </a:p>
        </p:txBody>
      </p:sp>
    </p:spTree>
    <p:extLst>
      <p:ext uri="{BB962C8B-B14F-4D97-AF65-F5344CB8AC3E}">
        <p14:creationId xmlns:p14="http://schemas.microsoft.com/office/powerpoint/2010/main" val="65036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2161C6D-F82F-EB42-9E8A-F55EEAECAB68}"/>
              </a:ext>
            </a:extLst>
          </p:cNvPr>
          <p:cNvSpPr txBox="1"/>
          <p:nvPr/>
        </p:nvSpPr>
        <p:spPr>
          <a:xfrm>
            <a:off x="492579" y="438178"/>
            <a:ext cx="11206842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tx1"/>
                </a:solidFill>
              </a:rPr>
              <a:t>DIVISIBILITA’ PER 9</a:t>
            </a:r>
          </a:p>
          <a:p>
            <a:pPr algn="just"/>
            <a:endParaRPr lang="it-IT" b="1" dirty="0"/>
          </a:p>
          <a:p>
            <a:pPr algn="just"/>
            <a:r>
              <a:rPr lang="it-IT" dirty="0"/>
              <a:t>Un numero è divisibile per 9 se la somma delle sue cifre è un multiplo di 9.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Es: 1089</a:t>
            </a:r>
          </a:p>
          <a:p>
            <a:pPr algn="just"/>
            <a:r>
              <a:rPr lang="it-IT" dirty="0"/>
              <a:t>1 + 0 + 8 + 9 = 18 </a:t>
            </a:r>
            <a:r>
              <a:rPr lang="it-IT" dirty="0">
                <a:sym typeface="Wingdings" pitchFamily="2" charset="2"/>
              </a:rPr>
              <a:t> è un multiplo di 9 quindi anche 1089 è divisibile per 9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CDA178-26D8-E240-BFD6-CFC375810296}"/>
              </a:ext>
            </a:extLst>
          </p:cNvPr>
          <p:cNvSpPr txBox="1"/>
          <p:nvPr/>
        </p:nvSpPr>
        <p:spPr>
          <a:xfrm>
            <a:off x="492579" y="2319017"/>
            <a:ext cx="11206842" cy="39703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rgbClr val="FF0000"/>
                </a:solidFill>
              </a:rPr>
              <a:t>DIVISIBILITA’ PER 11</a:t>
            </a:r>
          </a:p>
          <a:p>
            <a:pPr algn="just"/>
            <a:endParaRPr lang="it-IT" b="1" dirty="0"/>
          </a:p>
          <a:p>
            <a:pPr algn="just"/>
            <a:r>
              <a:rPr lang="it-IT" dirty="0"/>
              <a:t>Un numero è divisibile per 11 se la differenza tra la somma delle cifre di posto pari e quella delle cifre di posto dispari (o viceversa) è uguale a zero o ad un multiplo di 11.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Es: 2475			</a:t>
            </a:r>
            <a:r>
              <a:rPr lang="it-IT" b="1" dirty="0"/>
              <a:t>2</a:t>
            </a:r>
            <a:r>
              <a:rPr lang="it-IT" dirty="0">
                <a:solidFill>
                  <a:srgbClr val="FF0000"/>
                </a:solidFill>
              </a:rPr>
              <a:t>4</a:t>
            </a:r>
            <a:r>
              <a:rPr lang="it-IT" b="1" dirty="0"/>
              <a:t>7</a:t>
            </a:r>
            <a:r>
              <a:rPr lang="it-IT" dirty="0">
                <a:solidFill>
                  <a:srgbClr val="FF0000"/>
                </a:solidFill>
              </a:rPr>
              <a:t>5</a:t>
            </a:r>
            <a:r>
              <a:rPr lang="it-IT" dirty="0"/>
              <a:t>	2 e 7 cifre di posto dispari</a:t>
            </a:r>
          </a:p>
          <a:p>
            <a:pPr algn="just"/>
            <a:r>
              <a:rPr lang="it-IT" dirty="0"/>
              <a:t>						4 e 5 cifre di posto pari			</a:t>
            </a:r>
          </a:p>
          <a:p>
            <a:pPr algn="just"/>
            <a:r>
              <a:rPr lang="it-IT" dirty="0"/>
              <a:t>2 + 7 = 9</a:t>
            </a:r>
          </a:p>
          <a:p>
            <a:pPr algn="just"/>
            <a:r>
              <a:rPr lang="it-IT" dirty="0"/>
              <a:t>4 + 5 = 9			9 – 9 = 0 	</a:t>
            </a:r>
            <a:r>
              <a:rPr lang="it-IT" dirty="0">
                <a:sym typeface="Wingdings" pitchFamily="2" charset="2"/>
              </a:rPr>
              <a:t> 2475 è un divisibile per 11</a:t>
            </a:r>
          </a:p>
          <a:p>
            <a:pPr algn="just"/>
            <a:endParaRPr lang="it-IT" dirty="0">
              <a:sym typeface="Wingdings" pitchFamily="2" charset="2"/>
            </a:endParaRPr>
          </a:p>
          <a:p>
            <a:pPr algn="just"/>
            <a:r>
              <a:rPr lang="it-IT" dirty="0">
                <a:sym typeface="Wingdings" pitchFamily="2" charset="2"/>
              </a:rPr>
              <a:t>Es: 847			</a:t>
            </a:r>
            <a:r>
              <a:rPr lang="it-IT" b="1" dirty="0">
                <a:sym typeface="Wingdings" pitchFamily="2" charset="2"/>
              </a:rPr>
              <a:t>8</a:t>
            </a:r>
            <a:r>
              <a:rPr lang="it-IT" dirty="0">
                <a:solidFill>
                  <a:srgbClr val="FF0000"/>
                </a:solidFill>
                <a:sym typeface="Wingdings" pitchFamily="2" charset="2"/>
              </a:rPr>
              <a:t>4</a:t>
            </a:r>
            <a:r>
              <a:rPr lang="it-IT" b="1" dirty="0">
                <a:sym typeface="Wingdings" pitchFamily="2" charset="2"/>
              </a:rPr>
              <a:t>7</a:t>
            </a:r>
            <a:r>
              <a:rPr lang="it-IT" dirty="0">
                <a:sym typeface="Wingdings" pitchFamily="2" charset="2"/>
              </a:rPr>
              <a:t>		8 e 7 cifre di posto dispari</a:t>
            </a:r>
          </a:p>
          <a:p>
            <a:pPr algn="just"/>
            <a:r>
              <a:rPr lang="it-IT" dirty="0">
                <a:sym typeface="Wingdings" pitchFamily="2" charset="2"/>
              </a:rPr>
              <a:t>						4 cifra di posto pari</a:t>
            </a:r>
          </a:p>
          <a:p>
            <a:pPr algn="just"/>
            <a:r>
              <a:rPr lang="it-IT" dirty="0">
                <a:sym typeface="Wingdings" pitchFamily="2" charset="2"/>
              </a:rPr>
              <a:t>8 + 7 = 15</a:t>
            </a:r>
          </a:p>
          <a:p>
            <a:pPr algn="just"/>
            <a:r>
              <a:rPr lang="it-IT" dirty="0">
                <a:sym typeface="Wingdings" pitchFamily="2" charset="2"/>
              </a:rPr>
              <a:t>4				15 – 4 = 11   847 è divisibile per 11</a:t>
            </a:r>
          </a:p>
        </p:txBody>
      </p:sp>
      <p:pic>
        <p:nvPicPr>
          <p:cNvPr id="2" name="Segnale acust. registr." descr="Segnale acust. registr.">
            <a:hlinkClick r:id="" action="ppaction://media"/>
            <a:extLst>
              <a:ext uri="{FF2B5EF4-FFF2-40B4-BE49-F238E27FC236}">
                <a16:creationId xmlns:a16="http://schemas.microsoft.com/office/drawing/2014/main" id="{C507AE4D-5CBF-7642-B1F4-BC922993B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0000" y="43041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6A590D9-02C9-A148-B3AF-14740647A127}"/>
              </a:ext>
            </a:extLst>
          </p:cNvPr>
          <p:cNvSpPr txBox="1"/>
          <p:nvPr/>
        </p:nvSpPr>
        <p:spPr>
          <a:xfrm>
            <a:off x="492579" y="2594470"/>
            <a:ext cx="11206842" cy="36933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tx1"/>
                </a:solidFill>
              </a:rPr>
              <a:t>DIVISIBILITA’ PER 10</a:t>
            </a:r>
          </a:p>
          <a:p>
            <a:pPr algn="just"/>
            <a:endParaRPr lang="it-IT" b="1" dirty="0"/>
          </a:p>
          <a:p>
            <a:pPr algn="just"/>
            <a:r>
              <a:rPr lang="it-IT" dirty="0"/>
              <a:t>Un numero è divisibile per 10 se termina con uno zero</a:t>
            </a:r>
          </a:p>
          <a:p>
            <a:pPr algn="just"/>
            <a:endParaRPr lang="it-IT" dirty="0"/>
          </a:p>
          <a:p>
            <a:pPr algn="just"/>
            <a:r>
              <a:rPr lang="it-IT" b="1" dirty="0">
                <a:solidFill>
                  <a:schemeClr val="tx1"/>
                </a:solidFill>
              </a:rPr>
              <a:t>DIVISIBILITA’ PER 100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Un numero è divisibile per 100 se termina con due zeri</a:t>
            </a:r>
          </a:p>
          <a:p>
            <a:pPr algn="just"/>
            <a:endParaRPr lang="it-IT" dirty="0"/>
          </a:p>
          <a:p>
            <a:pPr algn="just"/>
            <a:r>
              <a:rPr lang="it-IT" b="1" dirty="0">
                <a:solidFill>
                  <a:schemeClr val="tx1"/>
                </a:solidFill>
              </a:rPr>
              <a:t>DIVISIBILITA’ PER 100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Un numero è divisibile per 1000 se termina con tre zeri</a:t>
            </a:r>
          </a:p>
          <a:p>
            <a:pPr algn="just"/>
            <a:endParaRPr lang="it-IT" dirty="0"/>
          </a:p>
          <a:p>
            <a:pPr algn="just"/>
            <a:r>
              <a:rPr lang="it-IT" dirty="0" err="1"/>
              <a:t>Ecc</a:t>
            </a:r>
            <a:r>
              <a:rPr lang="it-IT" dirty="0"/>
              <a:t>….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09C339-1F77-9146-98ED-4CCC8B4B446F}"/>
              </a:ext>
            </a:extLst>
          </p:cNvPr>
          <p:cNvSpPr txBox="1"/>
          <p:nvPr/>
        </p:nvSpPr>
        <p:spPr>
          <a:xfrm>
            <a:off x="492579" y="438178"/>
            <a:ext cx="11206842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tx1"/>
                </a:solidFill>
              </a:rPr>
              <a:t>DIVISIBILITA’ PER 25</a:t>
            </a:r>
          </a:p>
          <a:p>
            <a:pPr algn="just"/>
            <a:endParaRPr lang="it-IT" b="1" dirty="0"/>
          </a:p>
          <a:p>
            <a:pPr algn="just"/>
            <a:r>
              <a:rPr lang="it-IT" dirty="0"/>
              <a:t>Un numero è divisibile per 25 se le ultime due cifre sono due zeri oppure sono un multiplo di 25.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Es: 2</a:t>
            </a:r>
            <a:r>
              <a:rPr lang="it-IT" b="1" dirty="0"/>
              <a:t>00</a:t>
            </a:r>
            <a:r>
              <a:rPr lang="it-IT" dirty="0"/>
              <a:t>, 3</a:t>
            </a:r>
            <a:r>
              <a:rPr lang="it-IT" b="1" dirty="0"/>
              <a:t>75</a:t>
            </a:r>
            <a:r>
              <a:rPr lang="it-IT" dirty="0"/>
              <a:t>, 17</a:t>
            </a:r>
            <a:r>
              <a:rPr lang="it-IT" b="1" dirty="0"/>
              <a:t>50</a:t>
            </a:r>
            <a:r>
              <a:rPr lang="it-IT" dirty="0"/>
              <a:t> sono divisibili per 25</a:t>
            </a:r>
          </a:p>
        </p:txBody>
      </p:sp>
      <p:pic>
        <p:nvPicPr>
          <p:cNvPr id="2" name="Slide 11" descr="Slide 11">
            <a:hlinkClick r:id="" action="ppaction://media"/>
            <a:extLst>
              <a:ext uri="{FF2B5EF4-FFF2-40B4-BE49-F238E27FC236}">
                <a16:creationId xmlns:a16="http://schemas.microsoft.com/office/drawing/2014/main" id="{0B4B1341-D11D-5446-9A67-AEA9236B9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6478" y="2833029"/>
            <a:ext cx="812800" cy="812800"/>
          </a:xfrm>
          <a:prstGeom prst="rect">
            <a:avLst/>
          </a:prstGeom>
        </p:spPr>
      </p:pic>
      <p:pic>
        <p:nvPicPr>
          <p:cNvPr id="3" name="Slide 11 bis" descr="Slide 11 bis">
            <a:hlinkClick r:id="" action="ppaction://media"/>
            <a:extLst>
              <a:ext uri="{FF2B5EF4-FFF2-40B4-BE49-F238E27FC236}">
                <a16:creationId xmlns:a16="http://schemas.microsoft.com/office/drawing/2014/main" id="{ACFBB399-21DA-9741-8DB4-34715A295F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6478" y="43638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1EAF91A-2038-B945-9265-84D363131FAA}"/>
              </a:ext>
            </a:extLst>
          </p:cNvPr>
          <p:cNvSpPr txBox="1"/>
          <p:nvPr/>
        </p:nvSpPr>
        <p:spPr>
          <a:xfrm>
            <a:off x="492579" y="493931"/>
            <a:ext cx="1120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I NUMERI PRIMI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0446500-10CC-F142-A48E-8CB328A25BE1}"/>
              </a:ext>
            </a:extLst>
          </p:cNvPr>
          <p:cNvSpPr txBox="1"/>
          <p:nvPr/>
        </p:nvSpPr>
        <p:spPr>
          <a:xfrm>
            <a:off x="492579" y="962282"/>
            <a:ext cx="1120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Un numero si dice PRIMO se ha solo due divisori: sé stesso e uno.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B17CDF8-3E5A-3F48-975F-0CFA24409DC8}"/>
              </a:ext>
            </a:extLst>
          </p:cNvPr>
          <p:cNvSpPr txBox="1"/>
          <p:nvPr/>
        </p:nvSpPr>
        <p:spPr>
          <a:xfrm>
            <a:off x="492579" y="1694545"/>
            <a:ext cx="112068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Osservazioni importanti:</a:t>
            </a:r>
          </a:p>
          <a:p>
            <a:pPr algn="just"/>
            <a:endParaRPr lang="it-IT" dirty="0"/>
          </a:p>
          <a:p>
            <a:pPr marL="285750" indent="-285750" algn="just">
              <a:buFontTx/>
              <a:buChar char="-"/>
            </a:pPr>
            <a:r>
              <a:rPr lang="it-IT" dirty="0"/>
              <a:t>Il numero 1 non è primo perché ha solo un divisore (1)</a:t>
            </a:r>
          </a:p>
          <a:p>
            <a:pPr marL="285750" indent="-285750" algn="just">
              <a:buFontTx/>
              <a:buChar char="-"/>
            </a:pPr>
            <a:endParaRPr lang="it-IT" dirty="0"/>
          </a:p>
          <a:p>
            <a:pPr marL="285750" indent="-285750" algn="just">
              <a:buFontTx/>
              <a:buChar char="-"/>
            </a:pPr>
            <a:r>
              <a:rPr lang="it-IT" dirty="0"/>
              <a:t>0 non è primo perché ha infiniti divisori</a:t>
            </a:r>
          </a:p>
          <a:p>
            <a:pPr marL="285750" indent="-285750" algn="just">
              <a:buFontTx/>
              <a:buChar char="-"/>
            </a:pPr>
            <a:endParaRPr lang="it-IT" dirty="0"/>
          </a:p>
          <a:p>
            <a:pPr marL="285750" indent="-285750" algn="just">
              <a:buFontTx/>
              <a:buChar char="-"/>
            </a:pPr>
            <a:r>
              <a:rPr lang="it-IT" dirty="0"/>
              <a:t>2 è il primo numero primo ed è l’unico numero primo pari</a:t>
            </a:r>
          </a:p>
          <a:p>
            <a:pPr marL="285750" indent="-285750" algn="just">
              <a:buFontTx/>
              <a:buChar char="-"/>
            </a:pPr>
            <a:endParaRPr lang="it-IT" dirty="0"/>
          </a:p>
          <a:p>
            <a:pPr marL="285750" indent="-285750" algn="just">
              <a:buFontTx/>
              <a:buChar char="-"/>
            </a:pPr>
            <a:r>
              <a:rPr lang="it-IT" dirty="0"/>
              <a:t>Non c’è una regolarità nella distribuzione dei numeri primi</a:t>
            </a:r>
          </a:p>
          <a:p>
            <a:pPr marL="285750" indent="-285750" algn="just">
              <a:buFontTx/>
              <a:buChar char="-"/>
            </a:pPr>
            <a:endParaRPr lang="it-IT" dirty="0"/>
          </a:p>
          <a:p>
            <a:pPr marL="285750" indent="-285750" algn="just">
              <a:buFontTx/>
              <a:buChar char="-"/>
            </a:pPr>
            <a:r>
              <a:rPr lang="it-IT" dirty="0"/>
              <a:t>I numeri primi sono infiniti</a:t>
            </a:r>
          </a:p>
          <a:p>
            <a:pPr marL="285750" indent="-285750" algn="just">
              <a:buFontTx/>
              <a:buChar char="-"/>
            </a:pPr>
            <a:endParaRPr lang="it-IT" dirty="0"/>
          </a:p>
          <a:p>
            <a:pPr algn="just"/>
            <a:endParaRPr lang="it-IT" dirty="0"/>
          </a:p>
          <a:p>
            <a:pPr algn="just"/>
            <a:r>
              <a:rPr lang="it-IT" dirty="0"/>
              <a:t>È importante ricordare i numeri primi più piccoli (2, 3, 5, 7, 11, 13, 17, 19, 23…). Per gli altri puoi consultare internet!</a:t>
            </a:r>
          </a:p>
          <a:p>
            <a:pPr algn="just"/>
            <a:r>
              <a:rPr lang="it-IT" dirty="0">
                <a:hlinkClick r:id="rId4"/>
              </a:rPr>
              <a:t>https://www.math.it/formulario/primi.htm</a:t>
            </a:r>
            <a:endParaRPr lang="it-IT" dirty="0"/>
          </a:p>
        </p:txBody>
      </p:sp>
      <p:pic>
        <p:nvPicPr>
          <p:cNvPr id="2" name="Slide 12" descr="Slide 12">
            <a:hlinkClick r:id="" action="ppaction://media"/>
            <a:extLst>
              <a:ext uri="{FF2B5EF4-FFF2-40B4-BE49-F238E27FC236}">
                <a16:creationId xmlns:a16="http://schemas.microsoft.com/office/drawing/2014/main" id="{BBE66FB8-8CB2-8C41-8665-C4AD2210C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3454" y="2108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3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DE440D7-AFC9-A840-9D05-C8FD905E15A2}"/>
              </a:ext>
            </a:extLst>
          </p:cNvPr>
          <p:cNvSpPr txBox="1"/>
          <p:nvPr/>
        </p:nvSpPr>
        <p:spPr>
          <a:xfrm>
            <a:off x="492579" y="479062"/>
            <a:ext cx="1120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Un metodo pratico per trovare i numeri primi… il </a:t>
            </a:r>
            <a:r>
              <a:rPr lang="it-IT" b="1" dirty="0"/>
              <a:t>CRIVELLO DI ERATOSTENE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9A8550E-1B99-6C47-A0A4-83DB73A46F55}"/>
              </a:ext>
            </a:extLst>
          </p:cNvPr>
          <p:cNvSpPr/>
          <p:nvPr/>
        </p:nvSpPr>
        <p:spPr>
          <a:xfrm>
            <a:off x="1170040" y="1660861"/>
            <a:ext cx="56813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4"/>
              </a:rPr>
              <a:t>https://www.youtube.com/watch?v=x_iNsUsqdgI</a:t>
            </a:r>
            <a:endParaRPr lang="it-IT" dirty="0"/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EF5988C-791A-7C41-AB79-872471965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7210" y="1389394"/>
            <a:ext cx="4252796" cy="4079212"/>
          </a:xfrm>
          <a:prstGeom prst="rect">
            <a:avLst/>
          </a:prstGeom>
        </p:spPr>
      </p:pic>
      <p:pic>
        <p:nvPicPr>
          <p:cNvPr id="2" name="Slide 13" descr="Slide 13">
            <a:hlinkClick r:id="" action="ppaction://media"/>
            <a:extLst>
              <a:ext uri="{FF2B5EF4-FFF2-40B4-BE49-F238E27FC236}">
                <a16:creationId xmlns:a16="http://schemas.microsoft.com/office/drawing/2014/main" id="{B5B4D23C-7C96-D647-B242-7DBD2C5ED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3444" y="37101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3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5231959-DB91-8748-B094-8ABC6EEA7BC2}"/>
              </a:ext>
            </a:extLst>
          </p:cNvPr>
          <p:cNvSpPr txBox="1"/>
          <p:nvPr/>
        </p:nvSpPr>
        <p:spPr>
          <a:xfrm>
            <a:off x="492579" y="493931"/>
            <a:ext cx="1120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I NUMERI COMPOSTI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63D2296-F194-DC4E-8A77-7DA1146E7A0D}"/>
              </a:ext>
            </a:extLst>
          </p:cNvPr>
          <p:cNvSpPr txBox="1"/>
          <p:nvPr/>
        </p:nvSpPr>
        <p:spPr>
          <a:xfrm>
            <a:off x="492579" y="962282"/>
            <a:ext cx="1120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Un numero si dice COMPOSTO se è maggiore di 2 e non è primo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3C7E9B1-BFA8-5D49-919B-69B38E5BBA1E}"/>
              </a:ext>
            </a:extLst>
          </p:cNvPr>
          <p:cNvSpPr txBox="1"/>
          <p:nvPr/>
        </p:nvSpPr>
        <p:spPr>
          <a:xfrm>
            <a:off x="492579" y="1694545"/>
            <a:ext cx="1120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I numeri 0 e 1 non sono né primi né composti.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8EAA102-37B7-EE45-B974-AF4DEDEC2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591" y="2620072"/>
            <a:ext cx="4797657" cy="287859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A09FAF6-D1BA-364A-904B-8833BC35846C}"/>
              </a:ext>
            </a:extLst>
          </p:cNvPr>
          <p:cNvSpPr txBox="1"/>
          <p:nvPr/>
        </p:nvSpPr>
        <p:spPr>
          <a:xfrm>
            <a:off x="6537248" y="2786787"/>
            <a:ext cx="1616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Insieme </a:t>
            </a:r>
            <a:r>
              <a:rPr lang="it-IT" dirty="0" err="1"/>
              <a:t>N</a:t>
            </a:r>
            <a:endParaRPr lang="it-IT" dirty="0"/>
          </a:p>
        </p:txBody>
      </p:sp>
      <p:pic>
        <p:nvPicPr>
          <p:cNvPr id="2" name="Slide 14" descr="Slide 14">
            <a:hlinkClick r:id="" action="ppaction://media"/>
            <a:extLst>
              <a:ext uri="{FF2B5EF4-FFF2-40B4-BE49-F238E27FC236}">
                <a16:creationId xmlns:a16="http://schemas.microsoft.com/office/drawing/2014/main" id="{E61D57FE-3B9E-6541-813B-1BF5AA45B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0791" y="42380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6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1CA6C25-015E-3245-BAA8-F9072D3BE469}"/>
              </a:ext>
            </a:extLst>
          </p:cNvPr>
          <p:cNvSpPr txBox="1"/>
          <p:nvPr/>
        </p:nvSpPr>
        <p:spPr>
          <a:xfrm>
            <a:off x="492579" y="750409"/>
            <a:ext cx="1120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u="sng" dirty="0"/>
              <a:t>Multiplo</a:t>
            </a:r>
            <a:r>
              <a:rPr lang="it-IT" u="sng" dirty="0"/>
              <a:t> di un numero naturale </a:t>
            </a:r>
            <a:r>
              <a:rPr lang="it-IT" i="1" u="sng" dirty="0"/>
              <a:t>a</a:t>
            </a:r>
            <a:r>
              <a:rPr lang="it-IT" u="sng" dirty="0"/>
              <a:t>: è il prodotto di </a:t>
            </a:r>
            <a:r>
              <a:rPr lang="it-IT" i="1" u="sng" dirty="0"/>
              <a:t>a</a:t>
            </a:r>
            <a:r>
              <a:rPr lang="it-IT" u="sng" dirty="0"/>
              <a:t> per un qualunque numero naturale.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DFB68DC-2C19-4A4F-B2E8-F7B1DF4AFEF3}"/>
              </a:ext>
            </a:extLst>
          </p:cNvPr>
          <p:cNvSpPr txBox="1"/>
          <p:nvPr/>
        </p:nvSpPr>
        <p:spPr>
          <a:xfrm>
            <a:off x="484415" y="1604037"/>
            <a:ext cx="112068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Es:  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it-IT" dirty="0"/>
              <a:t> • 8 =</a:t>
            </a:r>
            <a:r>
              <a:rPr lang="it-IT" dirty="0">
                <a:solidFill>
                  <a:srgbClr val="FF0000"/>
                </a:solidFill>
              </a:rPr>
              <a:t> 0</a:t>
            </a:r>
          </a:p>
          <a:p>
            <a:pPr algn="just"/>
            <a:r>
              <a:rPr lang="it-IT" dirty="0"/>
              <a:t>      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it-IT" dirty="0"/>
              <a:t> • 8 = </a:t>
            </a:r>
            <a:r>
              <a:rPr lang="it-IT" dirty="0">
                <a:solidFill>
                  <a:srgbClr val="FF0000"/>
                </a:solidFill>
              </a:rPr>
              <a:t>8</a:t>
            </a:r>
          </a:p>
          <a:p>
            <a:pPr algn="just"/>
            <a:r>
              <a:rPr lang="it-IT" dirty="0"/>
              <a:t>      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it-IT" dirty="0"/>
              <a:t> • 8 = </a:t>
            </a:r>
            <a:r>
              <a:rPr lang="it-IT" dirty="0">
                <a:solidFill>
                  <a:srgbClr val="FF0000"/>
                </a:solidFill>
              </a:rPr>
              <a:t>16</a:t>
            </a:r>
          </a:p>
          <a:p>
            <a:pPr algn="just"/>
            <a:r>
              <a:rPr lang="it-IT" dirty="0"/>
              <a:t>      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it-IT" dirty="0"/>
              <a:t> • 8 = </a:t>
            </a:r>
            <a:r>
              <a:rPr lang="it-IT" dirty="0">
                <a:solidFill>
                  <a:srgbClr val="FF0000"/>
                </a:solidFill>
              </a:rPr>
              <a:t>24</a:t>
            </a:r>
          </a:p>
          <a:p>
            <a:pPr algn="just"/>
            <a:r>
              <a:rPr lang="it-IT" dirty="0"/>
              <a:t>      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it-IT" dirty="0"/>
              <a:t> • 8 = </a:t>
            </a:r>
            <a:r>
              <a:rPr lang="it-IT" dirty="0">
                <a:solidFill>
                  <a:srgbClr val="FF0000"/>
                </a:solidFill>
              </a:rPr>
              <a:t>32</a:t>
            </a:r>
          </a:p>
          <a:p>
            <a:pPr algn="just"/>
            <a:r>
              <a:rPr lang="it-IT" dirty="0"/>
              <a:t>      ….</a:t>
            </a:r>
          </a:p>
          <a:p>
            <a:pPr algn="just"/>
            <a:r>
              <a:rPr lang="it-IT" dirty="0"/>
              <a:t>      …..</a:t>
            </a:r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r>
              <a:rPr lang="it-IT" dirty="0">
                <a:solidFill>
                  <a:srgbClr val="FF0000"/>
                </a:solidFill>
              </a:rPr>
              <a:t>0, 8, 16, 24, 32</a:t>
            </a:r>
            <a:r>
              <a:rPr lang="it-IT" dirty="0"/>
              <a:t>… sono tutti multipli di 8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In verde sono indicati tutti i numeri naturali.</a:t>
            </a:r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r>
              <a:rPr lang="it-IT" dirty="0"/>
              <a:t>Es: 18 è multiplo di 9 perché 9•2 = 18 ma non è un multiplo di 5 perché non esiste un numero naturale che moltiplicato per 5 dà come risultato 18</a:t>
            </a:r>
          </a:p>
          <a:p>
            <a:pPr algn="just"/>
            <a:r>
              <a:rPr lang="it-IT" dirty="0"/>
              <a:t>5 • </a:t>
            </a:r>
            <a:r>
              <a:rPr lang="it-IT" dirty="0" err="1"/>
              <a:t>n</a:t>
            </a:r>
            <a:r>
              <a:rPr lang="it-IT" dirty="0"/>
              <a:t> = 18		</a:t>
            </a:r>
            <a:r>
              <a:rPr lang="it-IT" dirty="0" err="1"/>
              <a:t>n</a:t>
            </a:r>
            <a:r>
              <a:rPr lang="it-IT" dirty="0"/>
              <a:t> non esiste tra i numeri naturali! Quindi 18 non è multiplo di 5</a:t>
            </a:r>
          </a:p>
        </p:txBody>
      </p:sp>
      <p:pic>
        <p:nvPicPr>
          <p:cNvPr id="2" name="Slide 2" descr="Slide 2">
            <a:hlinkClick r:id="" action="ppaction://media"/>
            <a:extLst>
              <a:ext uri="{FF2B5EF4-FFF2-40B4-BE49-F238E27FC236}">
                <a16:creationId xmlns:a16="http://schemas.microsoft.com/office/drawing/2014/main" id="{A87DFDDC-A713-8B42-81E0-229FB4648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2576" y="16844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28A1EA3-01A8-4D40-83AA-44FD2466AF83}"/>
              </a:ext>
            </a:extLst>
          </p:cNvPr>
          <p:cNvSpPr txBox="1"/>
          <p:nvPr/>
        </p:nvSpPr>
        <p:spPr>
          <a:xfrm>
            <a:off x="492579" y="750409"/>
            <a:ext cx="1120684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Caratteristiche dei multipli:</a:t>
            </a:r>
          </a:p>
          <a:p>
            <a:pPr algn="just"/>
            <a:endParaRPr lang="it-IT" dirty="0"/>
          </a:p>
          <a:p>
            <a:pPr marL="342900" indent="-342900" algn="just">
              <a:buAutoNum type="arabicParenR"/>
            </a:pPr>
            <a:r>
              <a:rPr lang="it-IT" dirty="0"/>
              <a:t>Sono </a:t>
            </a:r>
            <a:r>
              <a:rPr lang="it-IT" b="1" dirty="0"/>
              <a:t>INFINITI</a:t>
            </a:r>
          </a:p>
          <a:p>
            <a:pPr marL="342900" indent="-342900" algn="just">
              <a:buAutoNum type="arabicParenR"/>
            </a:pPr>
            <a:endParaRPr lang="it-IT" dirty="0"/>
          </a:p>
          <a:p>
            <a:pPr marL="342900" indent="-342900" algn="just">
              <a:buAutoNum type="arabicParenR"/>
            </a:pPr>
            <a:endParaRPr lang="it-IT" dirty="0"/>
          </a:p>
          <a:p>
            <a:pPr marL="342900" indent="-342900" algn="just">
              <a:buAutoNum type="arabicParenR"/>
            </a:pPr>
            <a:r>
              <a:rPr lang="it-IT" b="1" dirty="0"/>
              <a:t>0 è multiplo di tutti i numeri </a:t>
            </a:r>
          </a:p>
          <a:p>
            <a:pPr algn="just"/>
            <a:r>
              <a:rPr lang="it-IT" dirty="0"/>
              <a:t>Es: 	0 • 1 = </a:t>
            </a:r>
            <a:r>
              <a:rPr lang="it-IT" dirty="0">
                <a:solidFill>
                  <a:srgbClr val="FF0000"/>
                </a:solidFill>
              </a:rPr>
              <a:t>0</a:t>
            </a:r>
            <a:r>
              <a:rPr lang="it-IT" dirty="0"/>
              <a:t>		0 • 8 = </a:t>
            </a:r>
            <a:r>
              <a:rPr lang="it-IT" dirty="0">
                <a:solidFill>
                  <a:srgbClr val="FF0000"/>
                </a:solidFill>
              </a:rPr>
              <a:t>0</a:t>
            </a:r>
            <a:r>
              <a:rPr lang="it-IT" dirty="0"/>
              <a:t>		0 • 5 = </a:t>
            </a:r>
            <a:r>
              <a:rPr lang="it-IT" dirty="0">
                <a:solidFill>
                  <a:srgbClr val="FF0000"/>
                </a:solidFill>
              </a:rPr>
              <a:t>0</a:t>
            </a:r>
            <a:r>
              <a:rPr lang="it-IT" dirty="0"/>
              <a:t>		</a:t>
            </a:r>
            <a:r>
              <a:rPr lang="it-IT" b="1" dirty="0"/>
              <a:t>0 • </a:t>
            </a:r>
            <a:r>
              <a:rPr lang="it-IT" b="1" dirty="0" err="1"/>
              <a:t>n</a:t>
            </a:r>
            <a:r>
              <a:rPr lang="it-IT" b="1" dirty="0"/>
              <a:t> = 0</a:t>
            </a:r>
          </a:p>
          <a:p>
            <a:pPr algn="just"/>
            <a:endParaRPr lang="it-IT" b="1" dirty="0"/>
          </a:p>
          <a:p>
            <a:pPr algn="just"/>
            <a:r>
              <a:rPr lang="it-IT" dirty="0"/>
              <a:t>3) 0 ha solo un multiplo…. Sé stesso!  (il prodotto di 0 per qualsiasi numero naturale dà sempre 0!)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4) I multipli di 2 si dicono </a:t>
            </a:r>
            <a:r>
              <a:rPr lang="it-IT" b="1" dirty="0"/>
              <a:t>PARI</a:t>
            </a:r>
            <a:r>
              <a:rPr lang="it-IT" dirty="0"/>
              <a:t>, tutti gli altri </a:t>
            </a:r>
            <a:r>
              <a:rPr lang="it-IT" b="1" dirty="0"/>
              <a:t>DISPARI</a:t>
            </a:r>
          </a:p>
          <a:p>
            <a:pPr algn="just"/>
            <a:endParaRPr lang="it-IT" dirty="0"/>
          </a:p>
          <a:p>
            <a:pPr algn="just"/>
            <a:endParaRPr lang="it-IT" dirty="0"/>
          </a:p>
        </p:txBody>
      </p:sp>
      <p:pic>
        <p:nvPicPr>
          <p:cNvPr id="2" name="Slide 2" descr="Slide 2">
            <a:hlinkClick r:id="" action="ppaction://media"/>
            <a:extLst>
              <a:ext uri="{FF2B5EF4-FFF2-40B4-BE49-F238E27FC236}">
                <a16:creationId xmlns:a16="http://schemas.microsoft.com/office/drawing/2014/main" id="{990C7ADC-F442-664A-808A-8D0589CD0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2868" y="7225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1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84E277-2797-3D41-8F81-0006C85D3195}"/>
              </a:ext>
            </a:extLst>
          </p:cNvPr>
          <p:cNvSpPr txBox="1"/>
          <p:nvPr/>
        </p:nvSpPr>
        <p:spPr>
          <a:xfrm>
            <a:off x="492579" y="532695"/>
            <a:ext cx="1120684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u="sng" dirty="0"/>
              <a:t>Un numero d si dice </a:t>
            </a:r>
            <a:r>
              <a:rPr lang="it-IT" b="1" u="sng" dirty="0"/>
              <a:t>DIVISORE</a:t>
            </a:r>
            <a:r>
              <a:rPr lang="it-IT" u="sng" dirty="0"/>
              <a:t> di un numero naturale a, se a è multiplo di d.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Es: 8 è divisore di 24 perché 24 è multiplo di 8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Altri divisori di 24: 1, 2, 3, 4, 6, 8, 12, 24</a:t>
            </a:r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r>
              <a:rPr lang="it-IT" dirty="0"/>
              <a:t>Caratteristiche dei divisori:</a:t>
            </a:r>
          </a:p>
          <a:p>
            <a:pPr marL="342900" indent="-342900" algn="just">
              <a:buFont typeface="+mj-lt"/>
              <a:buAutoNum type="arabicPeriod"/>
            </a:pPr>
            <a:endParaRPr lang="it-IT" dirty="0"/>
          </a:p>
          <a:p>
            <a:pPr marL="342900" indent="-342900" algn="just">
              <a:buFont typeface="+mj-lt"/>
              <a:buAutoNum type="arabicPeriod"/>
            </a:pPr>
            <a:r>
              <a:rPr lang="it-IT" dirty="0"/>
              <a:t>Sono </a:t>
            </a:r>
            <a:r>
              <a:rPr lang="it-IT" b="1" dirty="0"/>
              <a:t>FINITI</a:t>
            </a:r>
          </a:p>
          <a:p>
            <a:pPr marL="342900" indent="-342900" algn="just">
              <a:buFont typeface="+mj-lt"/>
              <a:buAutoNum type="arabicPeriod"/>
            </a:pPr>
            <a:endParaRPr lang="it-IT" dirty="0"/>
          </a:p>
          <a:p>
            <a:pPr marL="342900" indent="-342900" algn="just">
              <a:buFont typeface="+mj-lt"/>
              <a:buAutoNum type="arabicPeriod"/>
            </a:pPr>
            <a:r>
              <a:rPr lang="it-IT" dirty="0"/>
              <a:t>Il numero 0 non è divisore di nessun numero (la divisione per zero è impossibile e sappiamo già perché!)</a:t>
            </a:r>
          </a:p>
          <a:p>
            <a:pPr marL="342900" indent="-342900" algn="just">
              <a:buFont typeface="+mj-lt"/>
              <a:buAutoNum type="arabicPeriod"/>
            </a:pPr>
            <a:endParaRPr lang="it-IT" dirty="0"/>
          </a:p>
          <a:p>
            <a:pPr marL="342900" indent="-342900" algn="just">
              <a:buFont typeface="+mj-lt"/>
              <a:buAutoNum type="arabicPeriod"/>
            </a:pPr>
            <a:r>
              <a:rPr lang="it-IT" dirty="0"/>
              <a:t>Ogni numero ha almeno 2 divisori (1 e sé stesso) </a:t>
            </a:r>
          </a:p>
          <a:p>
            <a:pPr marL="342900" indent="-342900" algn="just">
              <a:buFont typeface="+mj-lt"/>
              <a:buAutoNum type="arabicPeriod"/>
            </a:pPr>
            <a:endParaRPr lang="it-IT" dirty="0"/>
          </a:p>
          <a:p>
            <a:pPr marL="342900" indent="-342900" algn="just">
              <a:buFont typeface="+mj-lt"/>
              <a:buAutoNum type="arabicPeriod"/>
            </a:pPr>
            <a:r>
              <a:rPr lang="it-IT" dirty="0"/>
              <a:t>I numeri pari hanno come divisore 2, i numeri dispari no </a:t>
            </a:r>
          </a:p>
          <a:p>
            <a:pPr algn="just"/>
            <a:endParaRPr lang="it-IT" dirty="0"/>
          </a:p>
          <a:p>
            <a:pPr marL="342900" indent="-342900" algn="just">
              <a:buAutoNum type="arabicPeriod"/>
            </a:pPr>
            <a:endParaRPr lang="it-IT" dirty="0"/>
          </a:p>
          <a:p>
            <a:pPr algn="just"/>
            <a:r>
              <a:rPr lang="it-IT" dirty="0"/>
              <a:t>Es: prova a trovare tutti i divisori di 42 (sono 8)</a:t>
            </a:r>
          </a:p>
          <a:p>
            <a:pPr algn="just"/>
            <a:r>
              <a:rPr lang="it-IT" dirty="0"/>
              <a:t>A questo link trovi un sito che calcola automaticamente i divisori di un numero!</a:t>
            </a:r>
          </a:p>
          <a:p>
            <a:pPr algn="just"/>
            <a:r>
              <a:rPr lang="it-IT" dirty="0">
                <a:hlinkClick r:id="rId4"/>
              </a:rPr>
              <a:t>http://www.webtocom.com/demo/divisori/index.php</a:t>
            </a:r>
            <a:endParaRPr lang="it-IT" dirty="0"/>
          </a:p>
        </p:txBody>
      </p:sp>
      <p:pic>
        <p:nvPicPr>
          <p:cNvPr id="2" name="Slide 4" descr="Slide 4">
            <a:hlinkClick r:id="" action="ppaction://media"/>
            <a:extLst>
              <a:ext uri="{FF2B5EF4-FFF2-40B4-BE49-F238E27FC236}">
                <a16:creationId xmlns:a16="http://schemas.microsoft.com/office/drawing/2014/main" id="{6A805C89-260C-7941-AA08-1EE1783586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4810" y="15394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0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391211-6A2A-4C46-91B8-9E3773F8F97A}"/>
              </a:ext>
            </a:extLst>
          </p:cNvPr>
          <p:cNvSpPr txBox="1"/>
          <p:nvPr/>
        </p:nvSpPr>
        <p:spPr>
          <a:xfrm>
            <a:off x="492579" y="750409"/>
            <a:ext cx="1120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Regole della divisibilità</a:t>
            </a:r>
            <a:r>
              <a:rPr lang="it-IT" b="1" dirty="0"/>
              <a:t>: 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43BB438-9841-4C4F-8E62-FFAC40E858C9}"/>
              </a:ext>
            </a:extLst>
          </p:cNvPr>
          <p:cNvSpPr txBox="1"/>
          <p:nvPr/>
        </p:nvSpPr>
        <p:spPr>
          <a:xfrm>
            <a:off x="492579" y="1599495"/>
            <a:ext cx="112068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it-IT" dirty="0"/>
              <a:t>Considera i numeri 9 e 18</a:t>
            </a:r>
          </a:p>
          <a:p>
            <a:pPr algn="just"/>
            <a:r>
              <a:rPr lang="it-IT" dirty="0"/>
              <a:t>      entrambi sono divisibili per 3: 		9: 3 = 3		18:3=6</a:t>
            </a:r>
          </a:p>
          <a:p>
            <a:pPr algn="just"/>
            <a:r>
              <a:rPr lang="it-IT" dirty="0"/>
              <a:t>      						allora anche 9 + 18</a:t>
            </a:r>
          </a:p>
          <a:p>
            <a:pPr algn="just"/>
            <a:r>
              <a:rPr lang="it-IT" dirty="0"/>
              <a:t>						e 18 – 9 </a:t>
            </a:r>
          </a:p>
          <a:p>
            <a:pPr algn="just"/>
            <a:r>
              <a:rPr lang="it-IT" dirty="0"/>
              <a:t>      sono divisibili per 3!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Infatti: 9+18 = 27		27:3 = 9</a:t>
            </a:r>
          </a:p>
          <a:p>
            <a:pPr algn="just"/>
            <a:r>
              <a:rPr lang="it-IT" dirty="0"/>
              <a:t>	    18 – 9=9		9 :3 = 3</a:t>
            </a:r>
          </a:p>
          <a:p>
            <a:pPr algn="just"/>
            <a:endParaRPr lang="it-IT" dirty="0"/>
          </a:p>
          <a:p>
            <a:pPr algn="just"/>
            <a:r>
              <a:rPr lang="it-IT" u="sng" dirty="0"/>
              <a:t>Se due numeri naturali </a:t>
            </a:r>
            <a:r>
              <a:rPr lang="it-IT" i="1" u="sng" dirty="0"/>
              <a:t>a</a:t>
            </a:r>
            <a:r>
              <a:rPr lang="it-IT" u="sng" dirty="0"/>
              <a:t> e </a:t>
            </a:r>
            <a:r>
              <a:rPr lang="it-IT" i="1" u="sng" dirty="0"/>
              <a:t>b</a:t>
            </a:r>
            <a:r>
              <a:rPr lang="it-IT" u="sng" dirty="0"/>
              <a:t> sono divisibili per un terzo numero </a:t>
            </a:r>
            <a:r>
              <a:rPr lang="it-IT" i="1" u="sng" dirty="0"/>
              <a:t>c</a:t>
            </a:r>
            <a:r>
              <a:rPr lang="it-IT" u="sng" dirty="0"/>
              <a:t>, allora anche </a:t>
            </a:r>
            <a:r>
              <a:rPr lang="it-IT" i="1" u="sng" dirty="0" err="1"/>
              <a:t>a+b</a:t>
            </a:r>
            <a:r>
              <a:rPr lang="it-IT" u="sng" dirty="0"/>
              <a:t> e </a:t>
            </a:r>
            <a:r>
              <a:rPr lang="it-IT" i="1" u="sng" dirty="0"/>
              <a:t>a-b</a:t>
            </a:r>
            <a:r>
              <a:rPr lang="it-IT" u="sng" dirty="0"/>
              <a:t> sono divisibili per c.</a:t>
            </a:r>
          </a:p>
        </p:txBody>
      </p:sp>
      <p:pic>
        <p:nvPicPr>
          <p:cNvPr id="2" name="Slide 5" descr="Slide 5">
            <a:hlinkClick r:id="" action="ppaction://media"/>
            <a:extLst>
              <a:ext uri="{FF2B5EF4-FFF2-40B4-BE49-F238E27FC236}">
                <a16:creationId xmlns:a16="http://schemas.microsoft.com/office/drawing/2014/main" id="{54377839-9DD9-1C46-B573-6FACE71AB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7268" y="10472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4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95285BA-5433-404C-8254-7190256F779C}"/>
              </a:ext>
            </a:extLst>
          </p:cNvPr>
          <p:cNvSpPr txBox="1"/>
          <p:nvPr/>
        </p:nvSpPr>
        <p:spPr>
          <a:xfrm>
            <a:off x="492579" y="1599495"/>
            <a:ext cx="112068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2) Considera i numeri:</a:t>
            </a:r>
          </a:p>
          <a:p>
            <a:pPr algn="just"/>
            <a:r>
              <a:rPr lang="it-IT" dirty="0"/>
              <a:t>5 è un divisore di 10 perché 10:5 = 2</a:t>
            </a:r>
          </a:p>
          <a:p>
            <a:pPr algn="just"/>
            <a:r>
              <a:rPr lang="it-IT" dirty="0"/>
              <a:t>10 è un divisore di 20 perché 20:10 = 2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Allora 5 è anche divisore di 20 infatti 20 : 5 = 4</a:t>
            </a:r>
          </a:p>
          <a:p>
            <a:pPr algn="just"/>
            <a:endParaRPr lang="it-IT" dirty="0"/>
          </a:p>
          <a:p>
            <a:pPr algn="just"/>
            <a:r>
              <a:rPr lang="it-IT" u="sng" dirty="0"/>
              <a:t>Se un numero </a:t>
            </a:r>
            <a:r>
              <a:rPr lang="it-IT" i="1" u="sng" dirty="0"/>
              <a:t>a</a:t>
            </a:r>
            <a:r>
              <a:rPr lang="it-IT" u="sng" dirty="0"/>
              <a:t> è divisore di un numero </a:t>
            </a:r>
            <a:r>
              <a:rPr lang="it-IT" i="1" u="sng" dirty="0"/>
              <a:t>b</a:t>
            </a:r>
            <a:r>
              <a:rPr lang="it-IT" u="sng" dirty="0"/>
              <a:t> che a sua volta è divisore di un numero </a:t>
            </a:r>
            <a:r>
              <a:rPr lang="it-IT" i="1" u="sng" dirty="0"/>
              <a:t>c</a:t>
            </a:r>
            <a:r>
              <a:rPr lang="it-IT" u="sng" dirty="0"/>
              <a:t> allora </a:t>
            </a:r>
            <a:r>
              <a:rPr lang="it-IT" i="1" u="sng" dirty="0"/>
              <a:t>a</a:t>
            </a:r>
            <a:r>
              <a:rPr lang="it-IT" u="sng" dirty="0"/>
              <a:t> è anche divisore di </a:t>
            </a:r>
            <a:r>
              <a:rPr lang="it-IT" i="1" u="sng" dirty="0"/>
              <a:t>c</a:t>
            </a:r>
            <a:r>
              <a:rPr lang="it-IT" u="sng" dirty="0"/>
              <a:t>.</a:t>
            </a:r>
          </a:p>
        </p:txBody>
      </p:sp>
      <p:pic>
        <p:nvPicPr>
          <p:cNvPr id="2" name="Slide 6" descr="Slide 6">
            <a:hlinkClick r:id="" action="ppaction://media"/>
            <a:extLst>
              <a:ext uri="{FF2B5EF4-FFF2-40B4-BE49-F238E27FC236}">
                <a16:creationId xmlns:a16="http://schemas.microsoft.com/office/drawing/2014/main" id="{41FFC46D-7C50-9A41-B359-8BA154A48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5308" y="7866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8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F510F13-6E3B-374B-B3C7-D318E5DD07EB}"/>
              </a:ext>
            </a:extLst>
          </p:cNvPr>
          <p:cNvSpPr txBox="1"/>
          <p:nvPr/>
        </p:nvSpPr>
        <p:spPr>
          <a:xfrm>
            <a:off x="492579" y="750409"/>
            <a:ext cx="11206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I CRITERI DI DIVISIBILITA’</a:t>
            </a:r>
          </a:p>
          <a:p>
            <a:pPr algn="just"/>
            <a:endParaRPr lang="it-IT" b="1" dirty="0"/>
          </a:p>
          <a:p>
            <a:pPr algn="just"/>
            <a:r>
              <a:rPr lang="it-IT" dirty="0"/>
              <a:t>Sono dei modi per stabilire (</a:t>
            </a:r>
            <a:r>
              <a:rPr lang="it-IT" u="sng" dirty="0"/>
              <a:t>senza fare la divisione</a:t>
            </a:r>
            <a:r>
              <a:rPr lang="it-IT" dirty="0"/>
              <a:t>) se un numero è divisibile per un altro.</a:t>
            </a:r>
          </a:p>
          <a:p>
            <a:pPr algn="just"/>
            <a:r>
              <a:rPr lang="it-IT" u="sng" dirty="0"/>
              <a:t>Imparare benissimo quelli segnati in rosso!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C864F9-00DA-0C4E-B38F-46961E9274E1}"/>
              </a:ext>
            </a:extLst>
          </p:cNvPr>
          <p:cNvSpPr txBox="1"/>
          <p:nvPr/>
        </p:nvSpPr>
        <p:spPr>
          <a:xfrm>
            <a:off x="492579" y="2281893"/>
            <a:ext cx="1120684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rgbClr val="FF0000"/>
                </a:solidFill>
              </a:rPr>
              <a:t>DIVISIBILITA’ PER 2</a:t>
            </a:r>
          </a:p>
          <a:p>
            <a:pPr algn="just"/>
            <a:endParaRPr lang="it-IT" b="1" dirty="0"/>
          </a:p>
          <a:p>
            <a:pPr algn="just"/>
            <a:r>
              <a:rPr lang="it-IT" dirty="0"/>
              <a:t>Un numero è divisibile per 2 se è pari (termina con le cifre 0, 2, 4, 6, 8)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DC478EB-64DA-4B4B-9E29-D1B9DD463481}"/>
              </a:ext>
            </a:extLst>
          </p:cNvPr>
          <p:cNvSpPr txBox="1"/>
          <p:nvPr/>
        </p:nvSpPr>
        <p:spPr>
          <a:xfrm>
            <a:off x="492579" y="3776109"/>
            <a:ext cx="11206842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rgbClr val="FF0000"/>
                </a:solidFill>
              </a:rPr>
              <a:t>DIVISIBILITA’ PER 3</a:t>
            </a:r>
          </a:p>
          <a:p>
            <a:pPr algn="just"/>
            <a:endParaRPr lang="it-IT" b="1" dirty="0"/>
          </a:p>
          <a:p>
            <a:pPr algn="just"/>
            <a:r>
              <a:rPr lang="it-IT" dirty="0"/>
              <a:t>Un numero è divisibile per 3 se la somma delle sue cifre è un multiplo di 3.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Es: 2724		2+7+2+4 = 15 	15 è multiplo di 3 quindi 2724 è divisibile per 3</a:t>
            </a:r>
          </a:p>
          <a:p>
            <a:pPr algn="just"/>
            <a:r>
              <a:rPr lang="it-IT" dirty="0"/>
              <a:t>    1835		1+8+3+5 = 17 	17 non è multiplo di 3 e quindi 1835 non è divisibile per 3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Prova ad esercitarti con i numeri: 261 – 3821 – 1692 - 2600</a:t>
            </a:r>
          </a:p>
        </p:txBody>
      </p:sp>
      <p:pic>
        <p:nvPicPr>
          <p:cNvPr id="2" name="Slide 7" descr="Slide 7">
            <a:hlinkClick r:id="" action="ppaction://media"/>
            <a:extLst>
              <a:ext uri="{FF2B5EF4-FFF2-40B4-BE49-F238E27FC236}">
                <a16:creationId xmlns:a16="http://schemas.microsoft.com/office/drawing/2014/main" id="{6692FF36-939C-F84C-940B-9AA7FD566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1220" y="2570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5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0C700AE-C4E5-874C-B0A7-3989BA924A89}"/>
              </a:ext>
            </a:extLst>
          </p:cNvPr>
          <p:cNvSpPr txBox="1"/>
          <p:nvPr/>
        </p:nvSpPr>
        <p:spPr>
          <a:xfrm>
            <a:off x="492579" y="3541934"/>
            <a:ext cx="11206842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rgbClr val="FF0000"/>
                </a:solidFill>
              </a:rPr>
              <a:t>DIVISIBILITA’ PER 5</a:t>
            </a:r>
          </a:p>
          <a:p>
            <a:pPr algn="just"/>
            <a:endParaRPr lang="it-IT" b="1" dirty="0"/>
          </a:p>
          <a:p>
            <a:pPr algn="just"/>
            <a:r>
              <a:rPr lang="it-IT" dirty="0"/>
              <a:t>Un numero è divisibile per 5 se termina con 0 oppure con 5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Es: 175</a:t>
            </a:r>
            <a:r>
              <a:rPr lang="it-IT" b="1" dirty="0"/>
              <a:t>0</a:t>
            </a:r>
            <a:r>
              <a:rPr lang="it-IT" dirty="0"/>
              <a:t>, 25</a:t>
            </a:r>
            <a:r>
              <a:rPr lang="it-IT" b="1" dirty="0"/>
              <a:t>5</a:t>
            </a:r>
            <a:r>
              <a:rPr lang="it-IT" dirty="0"/>
              <a:t>, 30</a:t>
            </a:r>
            <a:r>
              <a:rPr lang="it-IT" b="1" dirty="0"/>
              <a:t>0</a:t>
            </a:r>
            <a:r>
              <a:rPr lang="it-IT" dirty="0"/>
              <a:t> 12</a:t>
            </a:r>
            <a:r>
              <a:rPr lang="it-IT" b="1" dirty="0"/>
              <a:t>5</a:t>
            </a:r>
            <a:r>
              <a:rPr lang="it-IT" dirty="0"/>
              <a:t> sono divisibili per 5</a:t>
            </a:r>
          </a:p>
          <a:p>
            <a:pPr algn="just"/>
            <a:r>
              <a:rPr lang="it-IT" dirty="0"/>
              <a:t>     128, 421, 793 non sono divisibili per 5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B6A1ECF-8EA7-6145-AFC1-CA0A3F6CCA12}"/>
              </a:ext>
            </a:extLst>
          </p:cNvPr>
          <p:cNvSpPr txBox="1"/>
          <p:nvPr/>
        </p:nvSpPr>
        <p:spPr>
          <a:xfrm>
            <a:off x="492579" y="1096099"/>
            <a:ext cx="11206842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tx1"/>
                </a:solidFill>
              </a:rPr>
              <a:t>DIVISIBILITA’ PER 4</a:t>
            </a:r>
          </a:p>
          <a:p>
            <a:pPr algn="just"/>
            <a:endParaRPr lang="it-IT" b="1" dirty="0"/>
          </a:p>
          <a:p>
            <a:pPr algn="just"/>
            <a:r>
              <a:rPr lang="it-IT" dirty="0"/>
              <a:t>Un numero è divisibile per 4 se le ultime due cifre sono divisibili per 4, oppure sono due zeri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Es: 235</a:t>
            </a:r>
            <a:r>
              <a:rPr lang="it-IT" b="1" dirty="0"/>
              <a:t>64</a:t>
            </a:r>
            <a:r>
              <a:rPr lang="it-IT" dirty="0"/>
              <a:t>, 23</a:t>
            </a:r>
            <a:r>
              <a:rPr lang="it-IT" b="1" dirty="0"/>
              <a:t>04</a:t>
            </a:r>
            <a:r>
              <a:rPr lang="it-IT" dirty="0"/>
              <a:t>, 45</a:t>
            </a:r>
            <a:r>
              <a:rPr lang="it-IT" b="1" dirty="0"/>
              <a:t>00 </a:t>
            </a:r>
            <a:r>
              <a:rPr lang="it-IT" dirty="0"/>
              <a:t>sono divisibili per 4</a:t>
            </a:r>
          </a:p>
        </p:txBody>
      </p:sp>
      <p:pic>
        <p:nvPicPr>
          <p:cNvPr id="2" name="Slide 8" descr="Slide 8">
            <a:hlinkClick r:id="" action="ppaction://media"/>
            <a:extLst>
              <a:ext uri="{FF2B5EF4-FFF2-40B4-BE49-F238E27FC236}">
                <a16:creationId xmlns:a16="http://schemas.microsoft.com/office/drawing/2014/main" id="{F26AD002-0722-5648-8D25-8764E9369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3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FF9A30-7E15-CE48-88DD-FC6FEACE0395}"/>
              </a:ext>
            </a:extLst>
          </p:cNvPr>
          <p:cNvSpPr txBox="1"/>
          <p:nvPr/>
        </p:nvSpPr>
        <p:spPr>
          <a:xfrm>
            <a:off x="492579" y="1151855"/>
            <a:ext cx="11206842" cy="39703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rgbClr val="FF0000"/>
                </a:solidFill>
              </a:rPr>
              <a:t>DIVISIBILITA’ PER 7</a:t>
            </a:r>
          </a:p>
          <a:p>
            <a:pPr algn="just"/>
            <a:endParaRPr lang="it-IT" b="1" dirty="0"/>
          </a:p>
          <a:p>
            <a:pPr algn="just"/>
            <a:r>
              <a:rPr lang="it-IT" dirty="0"/>
              <a:t>Un numero è divisibile per 7 se la differenza tra il numero privato della cifra delle unità e il doppio della cifra delle unità è un multiplo di 7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Es: 364</a:t>
            </a:r>
          </a:p>
          <a:p>
            <a:pPr algn="just"/>
            <a:r>
              <a:rPr lang="it-IT" dirty="0"/>
              <a:t>Togliamo la cifra delle unità (4) </a:t>
            </a:r>
            <a:r>
              <a:rPr lang="it-IT" dirty="0">
                <a:sym typeface="Wingdings" pitchFamily="2" charset="2"/>
              </a:rPr>
              <a:t> 36</a:t>
            </a:r>
          </a:p>
          <a:p>
            <a:pPr algn="just"/>
            <a:r>
              <a:rPr lang="it-IT" dirty="0">
                <a:sym typeface="Wingdings" pitchFamily="2" charset="2"/>
              </a:rPr>
              <a:t>Raddoppiamo le unità 4 •2 = 8			36 – 8 = 28  è un multiplo di 7 quindi 364 è divisibile per 7!</a:t>
            </a:r>
          </a:p>
          <a:p>
            <a:pPr algn="just"/>
            <a:endParaRPr lang="it-IT" dirty="0">
              <a:sym typeface="Wingdings" pitchFamily="2" charset="2"/>
            </a:endParaRPr>
          </a:p>
          <a:p>
            <a:pPr algn="just"/>
            <a:endParaRPr lang="it-IT" dirty="0">
              <a:sym typeface="Wingdings" pitchFamily="2" charset="2"/>
            </a:endParaRPr>
          </a:p>
          <a:p>
            <a:pPr algn="just"/>
            <a:endParaRPr lang="it-IT" dirty="0">
              <a:sym typeface="Wingdings" pitchFamily="2" charset="2"/>
            </a:endParaRPr>
          </a:p>
          <a:p>
            <a:pPr algn="just"/>
            <a:r>
              <a:rPr lang="it-IT" dirty="0">
                <a:sym typeface="Wingdings" pitchFamily="2" charset="2"/>
              </a:rPr>
              <a:t>Es: 273</a:t>
            </a:r>
          </a:p>
          <a:p>
            <a:pPr algn="just"/>
            <a:r>
              <a:rPr lang="it-IT" dirty="0">
                <a:sym typeface="Wingdings" pitchFamily="2" charset="2"/>
              </a:rPr>
              <a:t>Togliamo la cifra delle unità (3)  27</a:t>
            </a:r>
          </a:p>
          <a:p>
            <a:pPr algn="just"/>
            <a:r>
              <a:rPr lang="it-IT" dirty="0">
                <a:sym typeface="Wingdings" pitchFamily="2" charset="2"/>
              </a:rPr>
              <a:t>Raddoppiamo le unità 3•2 = 6			27 – 6 = 21  è un multiplo di 7 quindi 273 è divisibile per 7!</a:t>
            </a:r>
            <a:endParaRPr lang="it-IT" dirty="0"/>
          </a:p>
        </p:txBody>
      </p:sp>
      <p:pic>
        <p:nvPicPr>
          <p:cNvPr id="2" name="Slide 9" descr="Slide 9">
            <a:hlinkClick r:id="" action="ppaction://media"/>
            <a:extLst>
              <a:ext uri="{FF2B5EF4-FFF2-40B4-BE49-F238E27FC236}">
                <a16:creationId xmlns:a16="http://schemas.microsoft.com/office/drawing/2014/main" id="{6038D1D5-38BF-8B4A-941C-1829C38BA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5786" y="52997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pone">
  <a:themeElements>
    <a:clrScheme name="Sapone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pon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pon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{2B14BB52-D001-B14A-A03F-DFC97D21AFD3}tf10001067</Template>
  <TotalTime>911</TotalTime>
  <Words>1330</Words>
  <Application>Microsoft Macintosh PowerPoint</Application>
  <PresentationFormat>Widescreen</PresentationFormat>
  <Paragraphs>170</Paragraphs>
  <Slides>14</Slides>
  <Notes>0</Notes>
  <HiddenSlides>0</HiddenSlides>
  <MMClips>15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7" baseType="lpstr">
      <vt:lpstr>Century Gothic</vt:lpstr>
      <vt:lpstr>Garamond</vt:lpstr>
      <vt:lpstr>Sapone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Giulia Garbin</dc:creator>
  <cp:lastModifiedBy>Giulia Garbin</cp:lastModifiedBy>
  <cp:revision>23</cp:revision>
  <dcterms:created xsi:type="dcterms:W3CDTF">2020-03-04T19:52:47Z</dcterms:created>
  <dcterms:modified xsi:type="dcterms:W3CDTF">2020-03-09T14:08:57Z</dcterms:modified>
</cp:coreProperties>
</file>